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0691813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5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5F8F1EC-D633-B4FF-7509-3D76D8D79B3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C85B82-25A4-EFB4-3765-16787125165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22E5A9-8E7A-F5B4-7A18-E73B660B0CB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E5FB90-635C-F9B7-EA39-47804C1F57E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CBA68DD-58F0-47C6-A454-C8DEFFE1ABD4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4899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7653C3A-D068-E31F-9EB3-3AA9028C84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E0991B-7951-06E2-4BB0-9514D2B2BC9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43BC80F8-FFB8-5E57-44BF-F8CEC2C4673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6067AF-15A9-9019-28B5-3551B800C2C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B6EAA3-211C-617E-6FC0-7FA61528B8A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2A6196-D488-87E2-12A2-A79C7E1B76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69CBBB85-70DE-473B-B6A9-FE855DE87BC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37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ABBA51-A78E-9C89-4507-01DD84BFDF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F69FC88-3DBD-4454-998E-1D50A37621B6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58080D-4925-F3D4-D7D5-E8B72A3572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EFF39B-C24E-4970-6DD8-2E83169E9F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FAC18D-A68E-B32E-A24F-9DCB89E926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6FCF496-6E00-4F10-A0A5-6AC3F0354792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774BF31-2387-EE45-ED2C-A0B6E932914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2865F3A-87F9-1FCF-26CE-DA96AFA1FB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17F5CB-0B8E-8739-7BA0-1747E7CE60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E48B1CC-451F-45EA-804E-47D2A3092EEF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5857004-A773-7281-9335-25D92D49F95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E258102-EAF9-ACFA-5757-98B5CE26F8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1785C4-320C-16FD-EEEC-432C9F7265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51C7FBB-E8A2-4C43-AB3F-7EBDCF88CEE7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AFD133C-3720-FC18-70CB-0DDC24671E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39461BA-800F-D0C9-2CF0-3EF10CAD8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3977F7-BDA1-01E4-F2AA-94F88B379F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083400B-5E4E-4C92-86D9-2C4BB5EA2411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221968-9334-887A-420D-A0FD266B32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F4B019-AE23-BD29-E6D0-3802F22A7F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3582D6-F934-E207-2D83-32CDD6D0B9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2CF821C-4277-44E1-B01B-8AC5C566A2C3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DC6246C-A1E7-0264-9C77-F2E99EE4EAB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E0A053D-6810-292B-9C72-CD1903DF83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93DA9A-8549-323C-B47E-647D5C4606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6E22764-2D51-4B8B-961A-F034C3C657FF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E42A81-2E16-E8FD-3811-90F05723EC5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786558E-4F05-A608-91C7-2267BF49B0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C33443-100A-4561-828E-6936AC754A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AC04280-A025-42B0-8C99-A6F78A4436E0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35945B7-214C-1015-F999-E4B7CC66C2D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2FF25D5-A578-33AE-55BB-EC6F4BF9D2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1F94ED-FC36-CD3A-29E4-E9739FB637B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3038465-C236-4EAB-9415-65E524A2A951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C133F3-A450-2AA5-0535-2701BB1C04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A710927-AE68-473F-852B-F11F62E367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337D3F-2474-DDFD-0401-9E5020EA5E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29C0D6E-DD83-4F00-A0CC-BFDCF3F43968}" type="slidenum">
              <a:t>18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4A1BDB2-E3D1-4FE5-062E-64B88D161B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ED5964-685C-264E-5BF1-405C96B057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A56479-6F07-1A11-79F3-5B5AADE2B7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48BDD32-48AC-4049-AF68-11DD56CAE246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E95C832-B538-5ED2-9546-6065BB56904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CA2032-CE3F-95EA-9257-531D08B64C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86E783-C8D7-84F5-7489-94A6CD8CC4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B628686-8A8B-4A2E-AEC2-0645C6BD4AB2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2AD9F35-1446-7219-EAB6-387AD4D464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83565DC-572D-D9FF-43F2-4D9A9605FE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40162F-6CEA-C4A6-DE80-45FE512541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5A5B86B-584D-4833-AF6B-1417CE2D6BE5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E15C79-5411-2D24-F793-373E188F5D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97906C3-6109-D401-0159-012985A4B2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A91659-08B0-50EB-E3A6-C420D9D97B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6A29B59-1950-40C6-8C84-1BE0AA4715E9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642E75-76E3-9A29-0E3C-62C9BDE54D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C22A416-5D27-73E3-D450-51C06D6A6E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FF40EB-5A21-BABE-EA4D-8DB71276B7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855EF86-AFD0-443B-BE36-F6A7938AB4D2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D2A3099-5C11-BF3B-89CA-357E488AE7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5000" y="812520"/>
            <a:ext cx="5669640" cy="400895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63D2ED-5825-E2D8-05BF-EAEC3EE3E3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E28A14-0083-2F11-0F19-FD7FA17E15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B7DED4-B656-41E4-8D70-AB440C3A4815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B6735D1-CE50-9C73-16CA-234BDD1B2C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5000" y="812520"/>
            <a:ext cx="5669640" cy="400895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7FA9538-A0AA-0E39-F6C4-BB9C2B4605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3268FA-65E8-ADC8-0AA9-0CEBC87882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6D05378-BEDE-4835-8490-7C690483A366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2C394BA-8386-580C-AD85-5D51305A47D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5000" y="812520"/>
            <a:ext cx="5669640" cy="400895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F6F1EE-ACBD-EF08-6E6F-FA854248D6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767BD0-7E88-00CE-686C-3759ED280D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E2AA72-FC9B-4ACD-95FF-B798419AC684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E49138-C423-543A-EA5E-EDF0E5D7CA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5000" y="812520"/>
            <a:ext cx="5669640" cy="400895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AB3E2C-1BBB-8247-B24B-CF2E2B92BF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C60E2F-E4A0-E417-F323-19CEA80454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5AAC39A-8A0B-4F64-A0E9-C3FF3D05D244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F63F923-7947-4C54-DEF3-FC49372E28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5000" y="812520"/>
            <a:ext cx="5669640" cy="400895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0454D4-F352-9977-8C5E-E572AF6A38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4A9C91-90F4-5CF9-8D11-17FA95BCDA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34D613-CE7B-40D8-828E-8A0C7C5EA8C4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F848B51-9D4D-17ED-01DA-19DE0A9320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DEFAAD-0A82-CA21-7AD9-FEDFDD63CA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60251D-37D9-695A-99FB-B6C3A876D9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06E1B64-B993-425A-80AD-2CDECFDB375E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B5E7793-E7E5-1A8C-4C03-AC4960D8E20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520"/>
            <a:ext cx="360" cy="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869BB9-33E0-68D6-76F5-6C3EB847D0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32560-C42D-0A3C-CBC6-35487253B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8BEAFC-E7AF-67A3-96FC-762C984C6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8631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0194C0-90DC-8C3D-480F-92FBCAC9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F035AD-31EB-33F7-1A68-A0CB79024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930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84D7FF-AFBF-5845-0B20-29739995D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15263" y="287338"/>
            <a:ext cx="2474912" cy="66373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B995D0-5584-C479-CF79-78C826ED3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0525" y="287338"/>
            <a:ext cx="7272338" cy="66373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5978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0B4FF-3477-636F-5A7F-7CA253283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B86406-C0EC-85AC-B704-CF793D07E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04108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A6D5-7637-0FB1-90A2-F36CB9CE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EA0BA6-8C6B-242B-B41C-A5DD7381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153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52576F-6790-F8DD-5ECA-DC28224D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47D114-DB11-4A37-5E21-1295398C9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9143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0A09F-2168-7D2C-7B31-3793EE27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B734AC-7A43-1100-9CD0-3BD2601FD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384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B5FA74-5C8D-169C-3339-87082175E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5512" cy="4384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2163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4EFA8-E261-DAE1-55F4-4324D2F8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5B3644-4C86-8E8A-5128-CCB5E1859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48702C-7C29-0C09-899B-70F8B7DAE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CEF372-53ED-C351-697B-BB313C129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C82DB9-1B52-566F-E41C-4F70F9A6D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3204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4D77B-D0FB-04C2-3FA8-AB3AA389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89336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57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F8517-9C36-80F9-03D4-CB46028A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19D912-E1FE-24BB-7F8D-A1B26DE4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4BD61E-E5C6-64CF-09AB-3E4DE358F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890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C1002-D64B-8323-BB2A-0E8DB8E1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5BFBA7-4291-16D7-65B4-6F964A416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75843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56754-1234-8C14-14FF-DB0E0A0A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43B3416-C532-3988-31AB-40AEB2F20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EE88CD-08DD-1EFB-6FBD-40B4114CF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763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501A28-8387-B7D4-F1C7-6DFCF18F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62405C-0E74-431E-C1B1-5F289D5B2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7247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E081C0-50D8-58BF-A8C8-058255067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63" y="301625"/>
            <a:ext cx="2405062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7F22DF-911B-BC70-DFC5-9F110440F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4375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7130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3CD18-31AE-2BCE-8CAD-128B6A032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B80501-18F9-D9AB-D475-56168F241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056993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642B1-ABA8-09AF-89A7-117C134F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0D8309-8FA5-E297-D7A4-21F187873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75549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8CB29-43E4-063E-9CD0-FBB0F66A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EE3868-5233-EDE8-F546-C11B12A86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8483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CE287F-4B65-F2FC-9B90-ABE65A0C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B58AA-8BA2-5820-B978-D05CE5235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384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AADEDB-7B2A-9CCB-4C2A-3B74FF5E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5512" cy="4384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221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D9E77-36CF-552E-0265-6B2ABE42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06C0FB-2F1F-17AB-B27D-03C6819DD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8DA9CF-8883-1429-AD56-F4BB30632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6B207D-7453-6BFF-4897-8D4BBC9C6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B4B78B-CC77-9D4C-1EE2-B66D75BB4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80372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FAA2C-DACA-5371-19F8-0FFD0656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42569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8812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416C2-850B-2D52-FD7A-C3FC153A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4C309C-3117-7C9F-7E6E-C0A721A31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6311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54D602-05D2-7771-0A7D-71632B29A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EB8D83-28D0-39D3-276D-E831CAFF5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B43BB1-4FCB-1071-ED09-1825A747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69314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AF271-92CF-F284-8080-96A947C1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E97223-BFC4-39A8-26C4-869B9B698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DE821E-4A00-95BF-1208-C202D716E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4013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8118DE-CB54-08F0-8534-9E0761DF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0657AD-326D-9383-D257-1729ADA06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5046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50A27A-5734-A7FE-B126-37CA56D74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63" y="301625"/>
            <a:ext cx="2405062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F934A4-0117-1D08-D7C6-258BE27E0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4375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4383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91BA64-E285-13A0-5F1A-0496CA2A8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37897D-4BAB-C3DE-5AF6-F85295E11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00384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55ACA-6813-2F87-28F9-2A575794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843EA8-FE38-33D7-CD14-0B3808052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90669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FF67B-7DAD-0BE8-37B2-A12DE573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FF9DE7-0376-92B6-9F75-F657CE8AE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9453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C7484-DE05-FF05-6791-767572A4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9F1DF7-7FCC-6AE9-5D97-105A6E530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384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203513-D3C8-4A05-78CC-799907E67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5512" cy="4384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75138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11687-E185-EB4B-BF40-44BE8C5D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0DCC3A-120E-6CAD-1403-DF01AA921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D4A1FF-8F40-4FC9-8956-A564863FE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3A1005-9263-CCA6-1361-62B943B28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29BE19-0DD1-B165-9F2B-0F692D9CD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8133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9CB8D-D628-13FC-BF42-B20EF1E2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1822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54049-4A3B-EAB2-5A48-F69BC6D7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7DB8A-81F1-DBEB-2B72-BDB50685E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5" y="2484438"/>
            <a:ext cx="4873625" cy="44402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382D6E-8F4C-2CBF-49B8-7969E00C2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6550" y="2484438"/>
            <a:ext cx="4873625" cy="44402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43603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584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D751A-DF09-2366-4459-FF730EE0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07C20B-3D6F-D727-30CF-734AD9610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C7A535-E026-D8BF-9433-6E969A971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0039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F97A2-21DA-2547-F13B-4CA23DCF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C04E4F-32DF-47EA-CCA7-9E491A8FD0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728072-FFF1-8AA8-CC8E-4292321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6735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DB80B-76EC-2DD0-8FB1-77BE86C5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2FECEA-2490-DA58-9270-59EA428B8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813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251F7D-F901-6001-F8E5-0ECDF7C7A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63" y="301625"/>
            <a:ext cx="2405062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B20AC2-6F48-09B9-6937-E10554949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4375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956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3761F0-82F3-E852-BE4D-D7D5D421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5AECD2-4520-38CD-CE75-F7595D6C5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D2E07C-E7F1-E379-CD01-0C9D7BB17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2118C0-7785-5465-576D-17BA27640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5390CD-D942-EAAE-0BFD-E6F08E62F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9932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6F0E9-FDE8-29C0-4124-DE80FCD5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8628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6950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7C5B1-12CE-1415-38DE-D1BE2E89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729034-118B-67F6-EED6-B933ECBB7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9FF43F-8261-3207-AB19-A0D0CFDB8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336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1D385-5FDF-19E4-9D3C-5AD2E8C7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83CD3B-D121-B166-58AD-A811E796E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F964F5-D0FA-227D-DB24-86F8E19AE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304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969F571-1221-F6AB-F952-AA1A5D9F8B93}"/>
              </a:ext>
            </a:extLst>
          </p:cNvPr>
          <p:cNvSpPr/>
          <p:nvPr/>
        </p:nvSpPr>
        <p:spPr>
          <a:xfrm>
            <a:off x="360000" y="2484000"/>
            <a:ext cx="10332000" cy="452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EFEF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fr-FR" sz="2400" kern="12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4E187A6B-05E9-6928-C59E-D378CEB1DE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600" y="288000"/>
            <a:ext cx="9899640" cy="12787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AD56C1-741D-71CF-8F9E-C70BB14B3B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600" y="2484000"/>
            <a:ext cx="9899640" cy="444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6BCE72-CFB3-04AE-2356-14C7D3F671FB}"/>
              </a:ext>
            </a:extLst>
          </p:cNvPr>
          <p:cNvSpPr txBox="1"/>
          <p:nvPr/>
        </p:nvSpPr>
        <p:spPr>
          <a:xfrm>
            <a:off x="360000" y="7200000"/>
            <a:ext cx="3799080" cy="312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/>
          <a:p>
            <a:pPr lvl="0" algn="l" rtl="0" hangingPunct="0">
              <a:buNone/>
              <a:tabLst/>
            </a:pPr>
            <a:r>
              <a:rPr lang="fr-FR" sz="1050" b="1" kern="1200">
                <a:latin typeface="Marianne" pitchFamily="50"/>
                <a:ea typeface="Segoe UI" pitchFamily="2"/>
                <a:cs typeface="Tahoma" pitchFamily="2"/>
              </a:rPr>
              <a:t>Direction Départementale des Finances publiques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0A463085-5690-AA11-D134-FDC91D68F5EC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l="11975" t="12847" r="11739" b="12670"/>
          <a:stretch>
            <a:fillRect/>
          </a:stretch>
        </p:blipFill>
        <p:spPr>
          <a:xfrm>
            <a:off x="360000" y="360000"/>
            <a:ext cx="1332000" cy="11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8C5CB8FA-76CF-3B38-BDF8-2E22B2F3C522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 l="9258" t="16261" r="8976" b="14138"/>
          <a:stretch>
            <a:fillRect/>
          </a:stretch>
        </p:blipFill>
        <p:spPr>
          <a:xfrm>
            <a:off x="8776800" y="360000"/>
            <a:ext cx="1519200" cy="7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CC3667-58F9-75B7-B229-6F95CDAAA43F}"/>
              </a:ext>
            </a:extLst>
          </p:cNvPr>
          <p:cNvSpPr txBox="1"/>
          <p:nvPr/>
        </p:nvSpPr>
        <p:spPr>
          <a:xfrm>
            <a:off x="8903160" y="7099200"/>
            <a:ext cx="1389960" cy="336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050" b="0" i="0" u="none" strike="noStrike" kern="1200" cap="none">
                <a:ln>
                  <a:noFill/>
                </a:ln>
                <a:latin typeface="Marianne" pitchFamily="50"/>
                <a:ea typeface="Microsoft YaHei" pitchFamily="2"/>
                <a:cs typeface="Lucida Sans" pitchFamily="2"/>
              </a:rPr>
              <a:t>03/03/2025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fr-F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Marianne" pitchFamily="50"/>
          <a:ea typeface="Microsoft YaHei" pitchFamily="2"/>
        </a:defRPr>
      </a:lvl1pPr>
    </p:titleStyle>
    <p:bodyStyle>
      <a:lvl1pPr marL="0" marR="0" lvl="0" indent="0" rtl="0" hangingPunct="0">
        <a:spcBef>
          <a:spcPts val="1414"/>
        </a:spcBef>
        <a:spcAft>
          <a:spcPts val="0"/>
        </a:spcAft>
        <a:buSzPct val="45000"/>
        <a:buFont typeface="StarSymbol"/>
        <a:buChar char="●"/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Marianne" pitchFamily="50"/>
          <a:ea typeface="Microsoft YaHei" pitchFamily="2"/>
          <a:cs typeface="Lucida Sans" pitchFamily="2"/>
        </a:defRPr>
      </a:lvl1pPr>
      <a:lvl2pPr marL="0" marR="0" lvl="1" indent="0" rtl="0" hangingPunct="0">
        <a:spcBef>
          <a:spcPts val="1414"/>
        </a:spcBef>
        <a:spcAft>
          <a:spcPts val="0"/>
        </a:spcAft>
        <a:buSzPct val="75000"/>
        <a:buFont typeface="StarSymbol"/>
        <a:buChar char="–"/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Marianne" pitchFamily="50"/>
          <a:ea typeface="Microsoft YaHei" pitchFamily="2"/>
          <a:cs typeface="Lucida Sans" pitchFamily="2"/>
        </a:defRPr>
      </a:lvl2pPr>
      <a:lvl3pPr marL="0" marR="0" lvl="2" indent="0" rtl="0" hangingPunct="0">
        <a:spcBef>
          <a:spcPts val="1414"/>
        </a:spcBef>
        <a:spcAft>
          <a:spcPts val="0"/>
        </a:spcAft>
        <a:buSzPct val="45000"/>
        <a:buFont typeface="StarSymbol"/>
        <a:buChar char="●"/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Marianne" pitchFamily="50"/>
          <a:ea typeface="Microsoft YaHei" pitchFamily="2"/>
          <a:cs typeface="Lucida Sans" pitchFamily="2"/>
        </a:defRPr>
      </a:lvl3pPr>
      <a:lvl4pPr marL="0" marR="0" lvl="3" indent="0" rtl="0" hangingPunct="0">
        <a:spcBef>
          <a:spcPts val="1414"/>
        </a:spcBef>
        <a:spcAft>
          <a:spcPts val="0"/>
        </a:spcAft>
        <a:buSzPct val="75000"/>
        <a:buFont typeface="StarSymbol"/>
        <a:buChar char="–"/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Marianne" pitchFamily="50"/>
          <a:ea typeface="Microsoft YaHei" pitchFamily="2"/>
          <a:cs typeface="Lucida Sans" pitchFamily="2"/>
        </a:defRPr>
      </a:lvl4pPr>
      <a:lvl5pPr marL="0" marR="0" lvl="4" indent="0" rtl="0" hangingPunct="0">
        <a:spcBef>
          <a:spcPts val="1414"/>
        </a:spcBef>
        <a:spcAft>
          <a:spcPts val="0"/>
        </a:spcAft>
        <a:buSzPct val="45000"/>
        <a:buFont typeface="StarSymbol"/>
        <a:buChar char="●"/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Marianne" pitchFamily="50"/>
          <a:ea typeface="Microsoft YaHei" pitchFamily="2"/>
          <a:cs typeface="Lucida Sans" pitchFamily="2"/>
        </a:defRPr>
      </a:lvl5pPr>
      <a:lvl6pPr marL="0" marR="0" lvl="5" indent="0" rtl="0" hangingPunct="0">
        <a:spcBef>
          <a:spcPts val="1414"/>
        </a:spcBef>
        <a:spcAft>
          <a:spcPts val="0"/>
        </a:spcAft>
        <a:buSzPct val="45000"/>
        <a:buFont typeface="StarSymbol"/>
        <a:buChar char="●"/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Marianne" pitchFamily="50"/>
          <a:ea typeface="Microsoft YaHei" pitchFamily="2"/>
          <a:cs typeface="Lucida Sans" pitchFamily="2"/>
        </a:defRPr>
      </a:lvl6pPr>
      <a:lvl7pPr marL="0" marR="0" lvl="6" indent="0" rtl="0" hangingPunct="0">
        <a:spcBef>
          <a:spcPts val="1414"/>
        </a:spcBef>
        <a:spcAft>
          <a:spcPts val="0"/>
        </a:spcAft>
        <a:buSzPct val="45000"/>
        <a:buFont typeface="StarSymbol"/>
        <a:buChar char="●"/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Marianne" pitchFamily="50"/>
          <a:ea typeface="Microsoft YaHei" pitchFamily="2"/>
          <a:cs typeface="Lucida Sans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9D7673-F6ED-1428-A5B7-2281BB5510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A1386B-5E35-7ACF-1737-C72CFA3416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4600" y="1769040"/>
            <a:ext cx="96224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A99CDF-9B61-E7EE-3441-6C116FBEC104}"/>
              </a:ext>
            </a:extLst>
          </p:cNvPr>
          <p:cNvSpPr txBox="1"/>
          <p:nvPr/>
        </p:nvSpPr>
        <p:spPr>
          <a:xfrm>
            <a:off x="360000" y="7200000"/>
            <a:ext cx="3799080" cy="312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/>
          <a:p>
            <a:pPr lvl="0" algn="l" rtl="0" hangingPunct="0">
              <a:buNone/>
              <a:tabLst/>
            </a:pPr>
            <a:r>
              <a:rPr lang="fr-FR" sz="1050" b="1" kern="1200">
                <a:latin typeface="Marianne" pitchFamily="50"/>
                <a:ea typeface="Segoe UI" pitchFamily="2"/>
                <a:cs typeface="Tahoma" pitchFamily="2"/>
              </a:rPr>
              <a:t>Direction Départementale des Finances publiques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104AF5-3DDD-3A41-7457-83B2451FA6C4}"/>
              </a:ext>
            </a:extLst>
          </p:cNvPr>
          <p:cNvSpPr txBox="1"/>
          <p:nvPr/>
        </p:nvSpPr>
        <p:spPr>
          <a:xfrm>
            <a:off x="7282800" y="7200360"/>
            <a:ext cx="1556279" cy="312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/>
          <a:p>
            <a:pPr lvl="0" algn="r" rtl="0" hangingPunct="0">
              <a:buNone/>
              <a:tabLst/>
            </a:pPr>
            <a:fld id="{6490FEF4-6B79-4810-A763-E94F1E61F544}" type="slidenum">
              <a:t>‹N°›</a:t>
            </a:fld>
            <a:r>
              <a:rPr lang="fr-FR" sz="1050" kern="1200">
                <a:latin typeface="Marianne" pitchFamily="50"/>
                <a:ea typeface="Segoe UI" pitchFamily="2"/>
                <a:cs typeface="Tahoma" pitchFamily="2"/>
              </a:rPr>
              <a:t>/</a:t>
            </a: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536F72EE-48F7-F175-091A-26188B10B225}"/>
              </a:ext>
            </a:extLst>
          </p:cNvPr>
          <p:cNvSpPr/>
          <p:nvPr/>
        </p:nvSpPr>
        <p:spPr>
          <a:xfrm>
            <a:off x="360000" y="7038000"/>
            <a:ext cx="99684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fr-FR" sz="2400" kern="12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3E7277-F73D-F293-366E-11C06B6D95BF}"/>
              </a:ext>
            </a:extLst>
          </p:cNvPr>
          <p:cNvSpPr txBox="1"/>
          <p:nvPr/>
        </p:nvSpPr>
        <p:spPr>
          <a:xfrm>
            <a:off x="9180720" y="7200720"/>
            <a:ext cx="1124280" cy="312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/>
          <a:p>
            <a:pPr lvl="0" algn="r" rtl="0" hangingPunct="0">
              <a:buNone/>
              <a:tabLst/>
            </a:pPr>
            <a:r>
              <a:rPr lang="fr-FR" sz="1000" kern="1200">
                <a:latin typeface="Marianne" pitchFamily="50"/>
                <a:ea typeface="Segoe UI" pitchFamily="2"/>
                <a:cs typeface="Tahoma" pitchFamily="2"/>
              </a:rPr>
              <a:t>03/03/2025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142B5F31-9695-C0FE-250C-51396454BE23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l="11983" t="12472" r="11727" b="13045"/>
          <a:stretch>
            <a:fillRect/>
          </a:stretch>
        </p:blipFill>
        <p:spPr>
          <a:xfrm>
            <a:off x="360000" y="360000"/>
            <a:ext cx="720000" cy="63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hangingPunct="0">
        <a:tabLst/>
        <a:defRPr lang="fr-F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marL="0" marR="0" indent="0" hangingPunct="0">
        <a:spcBef>
          <a:spcPts val="1414"/>
        </a:spcBef>
        <a:spcAft>
          <a:spcPts val="0"/>
        </a:spcAft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49374369-B353-29D9-5EF5-C6BE4BDBB296}"/>
              </a:ext>
            </a:extLst>
          </p:cNvPr>
          <p:cNvSpPr/>
          <p:nvPr/>
        </p:nvSpPr>
        <p:spPr>
          <a:xfrm>
            <a:off x="360000" y="2484000"/>
            <a:ext cx="10332000" cy="452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EFEF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fr-FR" sz="2400" kern="12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B8C58A4-6E9C-15F5-83EB-DAF5F1BD06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BF2E56-C9F7-4809-89A5-847A799D0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4600" y="1769040"/>
            <a:ext cx="96224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856F75-0563-3815-96ED-AEBE46D80C4D}"/>
              </a:ext>
            </a:extLst>
          </p:cNvPr>
          <p:cNvSpPr txBox="1"/>
          <p:nvPr/>
        </p:nvSpPr>
        <p:spPr>
          <a:xfrm>
            <a:off x="360359" y="7200360"/>
            <a:ext cx="3799080" cy="312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/>
          <a:p>
            <a:pPr lvl="0" algn="l" rtl="0" hangingPunct="0">
              <a:buNone/>
              <a:tabLst/>
            </a:pPr>
            <a:r>
              <a:rPr lang="fr-FR" sz="1050" b="1" kern="1200">
                <a:latin typeface="Marianne" pitchFamily="50"/>
                <a:ea typeface="Segoe UI" pitchFamily="2"/>
                <a:cs typeface="Tahoma" pitchFamily="2"/>
              </a:rPr>
              <a:t>Direction Départementale des Finances publiques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DC00BE-9E7C-C170-0DB5-F64AC8193BD4}"/>
              </a:ext>
            </a:extLst>
          </p:cNvPr>
          <p:cNvSpPr txBox="1"/>
          <p:nvPr/>
        </p:nvSpPr>
        <p:spPr>
          <a:xfrm>
            <a:off x="7283160" y="7200720"/>
            <a:ext cx="1556279" cy="312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/>
          <a:p>
            <a:pPr lvl="0" algn="r" rtl="0" hangingPunct="0">
              <a:buNone/>
              <a:tabLst/>
            </a:pPr>
            <a:fld id="{4D66325C-19A5-4FBF-B962-35638550D485}" type="slidenum">
              <a:t>‹N°›</a:t>
            </a:fld>
            <a:r>
              <a:rPr lang="fr-FR" sz="1050" kern="1200">
                <a:latin typeface="Marianne" pitchFamily="50"/>
                <a:ea typeface="Segoe UI" pitchFamily="2"/>
                <a:cs typeface="Tahoma" pitchFamily="2"/>
              </a:rPr>
              <a:t>/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66BC66-47C7-69AE-9F4A-F4A87EA335CB}"/>
              </a:ext>
            </a:extLst>
          </p:cNvPr>
          <p:cNvSpPr txBox="1"/>
          <p:nvPr/>
        </p:nvSpPr>
        <p:spPr>
          <a:xfrm>
            <a:off x="9180360" y="7200360"/>
            <a:ext cx="1124280" cy="312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/>
          <a:p>
            <a:pPr lvl="0" algn="r" rtl="0" hangingPunct="0">
              <a:buNone/>
              <a:tabLst/>
            </a:pPr>
            <a:r>
              <a:rPr lang="fr-FR" sz="1000" kern="1200">
                <a:latin typeface="Marianne" pitchFamily="50"/>
                <a:ea typeface="Segoe UI" pitchFamily="2"/>
                <a:cs typeface="Tahoma" pitchFamily="2"/>
              </a:rPr>
              <a:t>03/03/2025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55586B9C-FE3E-000A-A738-B89B59724D5D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l="11983" t="12472" r="11727" b="13045"/>
          <a:stretch>
            <a:fillRect/>
          </a:stretch>
        </p:blipFill>
        <p:spPr>
          <a:xfrm>
            <a:off x="360000" y="360000"/>
            <a:ext cx="720000" cy="63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hangingPunct="0">
        <a:tabLst/>
        <a:defRPr lang="fr-F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59A6FD-8648-7418-A6C7-23308C233A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084842-3625-39AE-6FFF-909F974944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4600" y="1769040"/>
            <a:ext cx="96224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87BF3F57-A6D3-37FE-3946-73755631AEC9}"/>
              </a:ext>
            </a:extLst>
          </p:cNvPr>
          <p:cNvSpPr/>
          <p:nvPr/>
        </p:nvSpPr>
        <p:spPr>
          <a:xfrm>
            <a:off x="360000" y="7038000"/>
            <a:ext cx="99684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fr-FR" sz="2400" kern="12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BC66C1C-9139-1169-30B7-FB2B7448A820}"/>
              </a:ext>
            </a:extLst>
          </p:cNvPr>
          <p:cNvSpPr txBox="1"/>
          <p:nvPr/>
        </p:nvSpPr>
        <p:spPr>
          <a:xfrm>
            <a:off x="360359" y="7200360"/>
            <a:ext cx="3799080" cy="312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/>
          <a:p>
            <a:pPr lvl="0" algn="l" rtl="0" hangingPunct="0">
              <a:buNone/>
              <a:tabLst/>
            </a:pPr>
            <a:r>
              <a:rPr lang="fr-FR" sz="1050" b="1" kern="1200">
                <a:latin typeface="Marianne" pitchFamily="50"/>
                <a:ea typeface="Segoe UI" pitchFamily="2"/>
                <a:cs typeface="Tahoma" pitchFamily="2"/>
              </a:rPr>
              <a:t>Direction Départementale des Finances publiques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AA9DD0-04A0-C706-B3BD-F201D86ED6AF}"/>
              </a:ext>
            </a:extLst>
          </p:cNvPr>
          <p:cNvSpPr txBox="1"/>
          <p:nvPr/>
        </p:nvSpPr>
        <p:spPr>
          <a:xfrm>
            <a:off x="7283160" y="7200720"/>
            <a:ext cx="1556279" cy="312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/>
          <a:p>
            <a:pPr lvl="0" algn="r" rtl="0" hangingPunct="0">
              <a:buNone/>
              <a:tabLst/>
            </a:pPr>
            <a:fld id="{CE082F03-56D7-44A5-9650-BC5258294BCF}" type="slidenum">
              <a:t>‹N°›</a:t>
            </a:fld>
            <a:r>
              <a:rPr lang="fr-FR" sz="1050" kern="1200">
                <a:latin typeface="Marianne" pitchFamily="50"/>
                <a:ea typeface="Segoe UI" pitchFamily="2"/>
                <a:cs typeface="Tahoma" pitchFamily="2"/>
              </a:rPr>
              <a:t>/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0D76E7-EE55-CA63-15F1-B6BFA01DA483}"/>
              </a:ext>
            </a:extLst>
          </p:cNvPr>
          <p:cNvSpPr txBox="1"/>
          <p:nvPr/>
        </p:nvSpPr>
        <p:spPr>
          <a:xfrm>
            <a:off x="9180360" y="7200360"/>
            <a:ext cx="1124280" cy="312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/>
          <a:p>
            <a:pPr lvl="0" algn="r" rtl="0" hangingPunct="0">
              <a:buNone/>
              <a:tabLst/>
            </a:pPr>
            <a:r>
              <a:rPr lang="fr-FR" sz="1000" kern="1200">
                <a:latin typeface="Marianne" pitchFamily="50"/>
                <a:ea typeface="Segoe UI" pitchFamily="2"/>
                <a:cs typeface="Tahoma" pitchFamily="2"/>
              </a:rPr>
              <a:t>03/03/2025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6A32E60D-ADFF-6522-FD47-B2E67B079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l="11983" t="12472" r="11727" b="13045"/>
          <a:stretch>
            <a:fillRect/>
          </a:stretch>
        </p:blipFill>
        <p:spPr>
          <a:xfrm>
            <a:off x="360000" y="360000"/>
            <a:ext cx="720000" cy="63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hangingPunct="0">
        <a:tabLst/>
        <a:defRPr lang="fr-F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F351D68-7C5E-B9D9-189D-3162752E2D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34400" y="1852199"/>
            <a:ext cx="9576360" cy="1085400"/>
          </a:xfrm>
        </p:spPr>
        <p:txBody>
          <a:bodyPr anchor="t">
            <a:spAutoFit/>
          </a:bodyPr>
          <a:lstStyle/>
          <a:p>
            <a:pPr lvl="0" algn="l">
              <a:buNone/>
            </a:pPr>
            <a:endParaRPr lang="fr-FR" sz="3500" b="1"/>
          </a:p>
          <a:p>
            <a:pPr lvl="0" algn="l">
              <a:buNone/>
            </a:pPr>
            <a:endParaRPr lang="fr-FR" sz="3500" b="1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ABD9AD-C533-1041-9C74-3F1E4620D7E9}"/>
              </a:ext>
            </a:extLst>
          </p:cNvPr>
          <p:cNvSpPr txBox="1"/>
          <p:nvPr/>
        </p:nvSpPr>
        <p:spPr>
          <a:xfrm>
            <a:off x="191520" y="2386800"/>
            <a:ext cx="10028880" cy="4896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60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Réunion Secrétaires de Mairie</a:t>
            </a:r>
          </a:p>
          <a:p>
            <a:pPr marL="432000" marR="0" lvl="0" indent="-32400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3200" b="1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432000" marR="0" lvl="0" indent="-32400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2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Mars 2025</a:t>
            </a:r>
          </a:p>
          <a:p>
            <a:pPr marL="432000" marR="0" lvl="0" indent="-32400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4800" b="1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FDC2C-9114-3F97-A6AD-7B1D5A65DE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 sz="3200">
                <a:solidFill>
                  <a:srgbClr val="000000"/>
                </a:solidFill>
              </a:rPr>
              <a:t>Le vote des taux et l’état 1259 (EPCI)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6018CF0-D0F2-969F-1F41-284BAA4D780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101600"/>
            <a:ext cx="10692000" cy="645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99E38-F8BC-3C4E-940C-09884ACEC0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4C7ED24-D09C-8072-4631-FF30B7BEEC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692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F44C12-ED8D-E32F-C5C4-F0B5407E51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/>
          <a:p>
            <a:pPr lvl="0" rtl="0"/>
            <a:r>
              <a:rPr lang="fr-FR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952D82C-596D-62DF-3B3F-59D1190F448F}"/>
              </a:ext>
            </a:extLst>
          </p:cNvPr>
          <p:cNvSpPr txBox="1"/>
          <p:nvPr/>
        </p:nvSpPr>
        <p:spPr>
          <a:xfrm>
            <a:off x="1101600" y="2325600"/>
            <a:ext cx="7711199" cy="2998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60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2. Les principales réformes fiscales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7B236-C26F-7DAE-52A4-CCF9905A6A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 sz="3200" b="1">
                <a:solidFill>
                  <a:srgbClr val="000000"/>
                </a:solidFill>
              </a:rPr>
              <a:t>La réforme de la taxe d’habitation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D075F8-0F14-DE94-41EE-3169C2D21E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/>
          <a:p>
            <a:pPr lvl="0" indent="-300960" algn="l" rtl="0"/>
            <a:r>
              <a:rPr lang="fr-FR"/>
              <a:t>  </a:t>
            </a:r>
            <a:r>
              <a:rPr lang="fr-FR" sz="2600"/>
              <a:t>La taxe d’habitation sur les résidences principales est supprimée depuis 2021</a:t>
            </a:r>
          </a:p>
          <a:p>
            <a:pPr lvl="0" indent="-300960" algn="l" rtl="0"/>
            <a:endParaRPr lang="fr-FR" sz="2600"/>
          </a:p>
          <a:p>
            <a:pPr lvl="0" indent="-300960" algn="l" rtl="0">
              <a:buClr>
                <a:srgbClr val="0066CC"/>
              </a:buClr>
              <a:buSzPct val="75000"/>
              <a:buFont typeface="StarSymbol" pitchFamily="2"/>
              <a:buChar char=""/>
            </a:pPr>
            <a:r>
              <a:rPr lang="fr-FR" sz="2600"/>
              <a:t> Les communes sont compensées par la part de foncier bâti qui revenait auparavant au département (25,72 % en Meuse), modulée par un coefficient correcteur permettant de rendre neutre la réforme</a:t>
            </a:r>
          </a:p>
          <a:p>
            <a:pPr lvl="0" indent="-300960" algn="l" rtl="0">
              <a:buClr>
                <a:srgbClr val="0066CC"/>
              </a:buClr>
              <a:buSzPct val="75000"/>
              <a:buFont typeface="StarSymbol" pitchFamily="2"/>
              <a:buChar char=""/>
            </a:pPr>
            <a:endParaRPr lang="fr-FR" sz="2600"/>
          </a:p>
          <a:p>
            <a:pPr lvl="0" indent="-300960" algn="l" rtl="0">
              <a:buClr>
                <a:srgbClr val="0066CC"/>
              </a:buClr>
              <a:buSzPct val="75000"/>
              <a:buFont typeface="StarSymbol" pitchFamily="2"/>
              <a:buChar char=""/>
            </a:pPr>
            <a:r>
              <a:rPr lang="fr-FR" sz="2600"/>
              <a:t> Les EPCI reçoivent une part de TVA nationale</a:t>
            </a:r>
          </a:p>
          <a:p>
            <a:pPr lvl="0" indent="-300960" algn="l" rtl="0">
              <a:buClr>
                <a:srgbClr val="0066CC"/>
              </a:buClr>
              <a:buSzPct val="75000"/>
              <a:buFont typeface="StarSymbol" pitchFamily="2"/>
              <a:buChar char=""/>
            </a:pPr>
            <a:endParaRPr lang="fr-FR" sz="2600"/>
          </a:p>
          <a:p>
            <a:pPr lvl="0" indent="-300960" algn="l" rtl="0">
              <a:buClr>
                <a:srgbClr val="0066CC"/>
              </a:buClr>
              <a:buSzPct val="75000"/>
              <a:buFont typeface="StarSymbol" pitchFamily="2"/>
              <a:buChar char=""/>
            </a:pPr>
            <a:endParaRPr lang="fr-FR" sz="2600"/>
          </a:p>
          <a:p>
            <a:pPr lvl="0" indent="-300960" algn="l" rtl="0">
              <a:buClr>
                <a:srgbClr val="0066CC"/>
              </a:buClr>
              <a:buSzPct val="75000"/>
              <a:buFont typeface="StarSymbol" pitchFamily="2"/>
              <a:buChar char=""/>
            </a:pPr>
            <a:r>
              <a:rPr lang="fr-FR" sz="2600"/>
              <a:t>  La taxe d’habitation continue à s’appliquer de droit sur les résidences secondaires, et sur délibération aux locaux vacants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EB8F7-1B6F-6EE1-4C45-D0BF202F68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507CE8E-0572-EB04-E28D-AD3268A2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6488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D7256-14B1-E98E-D0B7-6AFA25404B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 sz="3200" b="1">
                <a:solidFill>
                  <a:srgbClr val="000000"/>
                </a:solidFill>
              </a:rPr>
              <a:t>Exonération de 50 % des locaux industriels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91A0F3-B5D6-34EF-9404-F60F8CEE99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7200" y="1919160"/>
            <a:ext cx="9622440" cy="4384440"/>
          </a:xfrm>
        </p:spPr>
        <p:txBody>
          <a:bodyPr vert="horz"/>
          <a:lstStyle/>
          <a:p>
            <a:pPr lvl="0" indent="-300960" algn="l" rtl="0"/>
            <a:r>
              <a:rPr lang="fr-FR"/>
              <a:t>  En 2021, les établissements industriels ont vu leurs valeurs locatives exonérées à hauteur de 50 % pour le calcul de leurs taxes foncières et CFE.</a:t>
            </a:r>
          </a:p>
          <a:p>
            <a:pPr lvl="0" indent="-300960" algn="l" rtl="0"/>
            <a:endParaRPr lang="fr-FR"/>
          </a:p>
          <a:p>
            <a:pPr lvl="0" indent="-300960" algn="l" rtl="0"/>
            <a:r>
              <a:rPr lang="fr-FR"/>
              <a:t>  S’agissant d’une exonération de droit, elle donne lieu au versement d’allocations compensatrices aux collectivités concernées. Cette réforme est neutre pour les communes et EPCI.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9D2F13-4036-138D-4458-36D614B916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75200" y="5652360"/>
            <a:ext cx="9622440" cy="4384440"/>
          </a:xfrm>
        </p:spPr>
        <p:txBody>
          <a:bodyPr vert="horz"/>
          <a:lstStyle/>
          <a:p>
            <a:pPr lvl="0" indent="-300960" algn="l" rtl="0"/>
            <a:endParaRPr lang="fr-FR"/>
          </a:p>
          <a:p>
            <a:pPr lvl="0" indent="-300960" algn="l" rtl="0"/>
            <a:endParaRPr lang="fr-FR"/>
          </a:p>
          <a:p>
            <a:pPr lvl="0" indent="-300960" algn="l" rtl="0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CFFA8A-5AE1-5D23-1E76-70C273EB8F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 sz="3200" b="1">
                <a:solidFill>
                  <a:srgbClr val="000000"/>
                </a:solidFill>
              </a:rPr>
              <a:t>Suppression de la CVAE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557396-43A7-BD8D-4436-59D53041F2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/>
          <a:p>
            <a:pPr lvl="0" indent="-300960" algn="l" rtl="0"/>
            <a:r>
              <a:rPr lang="fr-FR"/>
              <a:t>  La CVAE est supprimée progressivement depuis 2023.</a:t>
            </a:r>
          </a:p>
          <a:p>
            <a:pPr lvl="0" indent="-300960" algn="l" rtl="0"/>
            <a:endParaRPr lang="fr-FR"/>
          </a:p>
          <a:p>
            <a:pPr lvl="0" indent="-300960" algn="l" rtl="0"/>
            <a:r>
              <a:rPr lang="fr-FR"/>
              <a:t>  Les collectivités sont compensées par le versement de TVA nationale, composée d’une part fixe correspondant à la moyenne des sommes perçues par la collectivité au titre de la CVAE sur 4 ans (2020 à 2023) ainsi que d’une part dynamique liée à la TVA collectée sur le territoire national.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7C05E-3E96-BC7C-5F1E-745513BDE3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38FC87-7FC7-0741-7EC9-1A708634BA8E}"/>
              </a:ext>
            </a:extLst>
          </p:cNvPr>
          <p:cNvSpPr txBox="1"/>
          <p:nvPr/>
        </p:nvSpPr>
        <p:spPr>
          <a:xfrm>
            <a:off x="1460160" y="2893319"/>
            <a:ext cx="7843320" cy="1794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60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3. Les attributions de compensation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010F-5223-D1D8-92E0-BE7CFFE158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 sz="3200" b="1">
                <a:solidFill>
                  <a:srgbClr val="000000"/>
                </a:solidFill>
              </a:rPr>
              <a:t>Définition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13A14E-DC19-EA38-693B-CF22540486EF}"/>
              </a:ext>
            </a:extLst>
          </p:cNvPr>
          <p:cNvSpPr txBox="1"/>
          <p:nvPr/>
        </p:nvSpPr>
        <p:spPr>
          <a:xfrm>
            <a:off x="681120" y="2570400"/>
            <a:ext cx="9233280" cy="2398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 L’ attribution de compensation (AC) est le principal flux financier entre les communes et les établissements publics de coopération intercommunale (EPCI) à fiscalité professionnelle unique (FPU) dans le cadre des transferts de compétences.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    Elle correspond, schématiquement, à la différence entre la fiscalité économique   et les charges transférées par les communes à un EPCI à FPU (V de l’atricle 1609 nonies C du CGI).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FBB30-8890-BDC1-6204-EF3E6C0D8A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 sz="3200" b="1">
                <a:solidFill>
                  <a:srgbClr val="000000"/>
                </a:solidFill>
              </a:rPr>
              <a:t>Les principes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227A52-11E0-3E49-B64E-53B19874E9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3160" y="2325600"/>
            <a:ext cx="9622440" cy="4384440"/>
          </a:xfrm>
        </p:spPr>
        <p:txBody>
          <a:bodyPr vert="horz"/>
          <a:lstStyle/>
          <a:p>
            <a:pPr lvl="0" algn="l" rtl="0"/>
            <a:r>
              <a:rPr lang="fr-FR" sz="2200"/>
              <a:t>Depuis 2012, les attributions de compensation (AC) versées ou reçues par les communes et leurs EPCI sont utilisées pour le calcul des dotations de l’État aux collectivités territoriales.</a:t>
            </a:r>
          </a:p>
          <a:p>
            <a:pPr lvl="0" algn="l" rtl="0"/>
            <a:r>
              <a:rPr lang="fr-FR" sz="2200"/>
              <a:t>   Les AC prises en compte sont celles constatées au 15 février de l’année de répartition. Par conséquent, </a:t>
            </a:r>
            <a:r>
              <a:rPr lang="fr-FR" sz="2200" b="1"/>
              <a:t>les mandats et les titres N-1 doivent tous être émis avant la fin de la journée complémentaire</a:t>
            </a:r>
            <a:r>
              <a:rPr lang="fr-FR" sz="2200"/>
              <a:t>. Il est nécessaire de s’assurer également de leur </a:t>
            </a:r>
            <a:r>
              <a:rPr lang="fr-FR" sz="2200" b="1"/>
              <a:t>correcte imputation</a:t>
            </a:r>
            <a:r>
              <a:rPr lang="fr-FR" sz="2200"/>
              <a:t>.  </a:t>
            </a:r>
          </a:p>
          <a:p>
            <a:pPr lvl="0" algn="l" rtl="0"/>
            <a:r>
              <a:rPr lang="fr-FR" sz="2200"/>
              <a:t>   Des campagnes de fiabilisation sont conduites chaque année entre la Préfecture et la DDFiP pour s’assurer de la concordance entre les délibérations prises et les titres et/ou mandats émis. Il convient également de s’assurer que seules les AC sont enregistrées sur les comptes prévus à cet effet.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FDF43F73-2C77-2216-BA6B-D86C3D6FBB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34400" y="1852199"/>
            <a:ext cx="9576360" cy="1085400"/>
          </a:xfrm>
        </p:spPr>
        <p:txBody>
          <a:bodyPr anchor="t">
            <a:spAutoFit/>
          </a:bodyPr>
          <a:lstStyle/>
          <a:p>
            <a:pPr lvl="0" algn="l">
              <a:buNone/>
            </a:pPr>
            <a:endParaRPr lang="fr-FR" sz="3500" b="1"/>
          </a:p>
          <a:p>
            <a:pPr lvl="0" algn="l">
              <a:buNone/>
            </a:pPr>
            <a:r>
              <a:rPr lang="fr-FR" sz="3500" b="1"/>
              <a:t>Sommaire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43091E-AA6F-D581-BD65-FE99057E2470}"/>
              </a:ext>
            </a:extLst>
          </p:cNvPr>
          <p:cNvSpPr txBox="1"/>
          <p:nvPr/>
        </p:nvSpPr>
        <p:spPr>
          <a:xfrm>
            <a:off x="550800" y="3366000"/>
            <a:ext cx="6854400" cy="3411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-30096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75000"/>
              <a:buFont typeface="StarSymbol" pitchFamily="2"/>
              <a:buChar char=""/>
              <a:tabLst/>
            </a:pPr>
            <a:r>
              <a:rPr lang="fr-FR" sz="26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1. La fiscalité directe locale</a:t>
            </a:r>
          </a:p>
          <a:p>
            <a:pPr marL="0" marR="0" lvl="0" indent="-30096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75000"/>
              <a:buFont typeface="StarSymbol" pitchFamily="2"/>
              <a:buChar char=""/>
              <a:tabLst/>
            </a:pPr>
            <a:endParaRPr lang="fr-FR" sz="26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-30096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75000"/>
              <a:buFont typeface="StarSymbol" pitchFamily="2"/>
              <a:buChar char=""/>
              <a:tabLst/>
            </a:pPr>
            <a:r>
              <a:rPr lang="fr-FR" sz="26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2. Les différentes réformes</a:t>
            </a:r>
          </a:p>
          <a:p>
            <a:pPr marL="0" marR="0" lvl="0" indent="-30096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75000"/>
              <a:buFont typeface="StarSymbol" pitchFamily="2"/>
              <a:buChar char=""/>
              <a:tabLst/>
            </a:pPr>
            <a:endParaRPr lang="fr-FR" sz="26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-30096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75000"/>
              <a:buFont typeface="StarSymbol" pitchFamily="2"/>
              <a:buChar char=""/>
              <a:tabLst/>
            </a:pPr>
            <a:r>
              <a:rPr lang="fr-FR" sz="26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3. Les attributions de compensation</a:t>
            </a:r>
          </a:p>
          <a:p>
            <a:pPr marL="0" marR="0" lvl="0" indent="-30096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75000"/>
              <a:buFont typeface="StarSymbol" pitchFamily="2"/>
              <a:buChar char=""/>
              <a:tabLst/>
            </a:pPr>
            <a:endParaRPr lang="fr-FR" sz="26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-30096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75000"/>
              <a:buFont typeface="StarSymbol" pitchFamily="2"/>
              <a:buChar char=""/>
              <a:tabLst/>
            </a:pPr>
            <a:endParaRPr lang="fr-FR" sz="26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-30096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75000"/>
              <a:buFont typeface="StarSymbol" pitchFamily="2"/>
              <a:buChar char=""/>
              <a:tabLst/>
            </a:pPr>
            <a:endParaRPr lang="fr-FR" sz="26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-30096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75000"/>
              <a:buFont typeface="StarSymbol" pitchFamily="2"/>
              <a:buChar char=""/>
              <a:tabLst/>
            </a:pPr>
            <a:endParaRPr lang="fr-FR" sz="26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419E1-5AC3-D385-C3AD-A6F2C8EDE1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 sz="3200" b="1">
                <a:solidFill>
                  <a:srgbClr val="000000"/>
                </a:solidFill>
              </a:rPr>
              <a:t>L’émission des titres et mandats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F51683-E7E6-3D16-FFC5-A5F82C60D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00" y="2102760"/>
            <a:ext cx="9622440" cy="4384440"/>
          </a:xfrm>
        </p:spPr>
        <p:txBody>
          <a:bodyPr vert="horz"/>
          <a:lstStyle/>
          <a:p>
            <a:pPr lvl="0" rtl="0">
              <a:spcBef>
                <a:spcPts val="0"/>
              </a:spcBef>
            </a:pPr>
            <a:r>
              <a:rPr lang="fr-FR" sz="2200" u="sng"/>
              <a:t>En fonctionnement :</a:t>
            </a:r>
          </a:p>
          <a:p>
            <a:pPr lvl="0" rtl="0">
              <a:spcBef>
                <a:spcPts val="0"/>
              </a:spcBef>
            </a:pPr>
            <a:r>
              <a:rPr lang="fr-FR" sz="2200"/>
              <a:t>L’attribution de compensation </a:t>
            </a:r>
            <a:r>
              <a:rPr lang="fr-FR" sz="2200" b="1"/>
              <a:t>perçue</a:t>
            </a:r>
            <a:r>
              <a:rPr lang="fr-FR" sz="2200"/>
              <a:t> par la commune doit donner lieu à      l’émission d’un </a:t>
            </a:r>
            <a:r>
              <a:rPr lang="fr-FR" sz="2200" b="1"/>
              <a:t>titre au compte 73211</a:t>
            </a:r>
          </a:p>
          <a:p>
            <a:pPr lvl="0" rtl="0">
              <a:spcBef>
                <a:spcPts val="0"/>
              </a:spcBef>
            </a:pPr>
            <a:r>
              <a:rPr lang="fr-FR" sz="2200"/>
              <a:t>L’attribution de compensation </a:t>
            </a:r>
            <a:r>
              <a:rPr lang="fr-FR" sz="2200" b="1"/>
              <a:t>reversée</a:t>
            </a:r>
            <a:r>
              <a:rPr lang="fr-FR" sz="2200"/>
              <a:t> par la commune à l’EPCI doit donner lieu à l’émission d’un mandat au compte </a:t>
            </a:r>
            <a:r>
              <a:rPr lang="fr-FR" sz="2200" b="1"/>
              <a:t>739211</a:t>
            </a:r>
            <a:r>
              <a:rPr lang="fr-FR" sz="2200"/>
              <a:t> (les crédits budgétaires doivent avoir été votés). Il s’agit d’une dépense obligatoire.</a:t>
            </a:r>
          </a:p>
          <a:p>
            <a:pPr lvl="0" rtl="0">
              <a:spcBef>
                <a:spcPts val="0"/>
              </a:spcBef>
            </a:pPr>
            <a:endParaRPr lang="fr-FR" sz="2200"/>
          </a:p>
          <a:p>
            <a:pPr lvl="0" rtl="0">
              <a:spcBef>
                <a:spcPts val="0"/>
              </a:spcBef>
            </a:pPr>
            <a:r>
              <a:rPr lang="fr-FR" sz="2200" u="sng"/>
              <a:t>En investissement</a:t>
            </a:r>
            <a:r>
              <a:rPr lang="fr-FR" sz="2200"/>
              <a:t> :</a:t>
            </a:r>
          </a:p>
          <a:p>
            <a:pPr lvl="0" rtl="0">
              <a:spcBef>
                <a:spcPts val="0"/>
              </a:spcBef>
            </a:pPr>
            <a:r>
              <a:rPr lang="fr-FR" sz="2200"/>
              <a:t>L’attribution de compensation </a:t>
            </a:r>
            <a:r>
              <a:rPr lang="fr-FR" sz="2200" b="1"/>
              <a:t>perçue</a:t>
            </a:r>
            <a:r>
              <a:rPr lang="fr-FR" sz="2200"/>
              <a:t> par la commune doit donner lieu à l’émission d’un </a:t>
            </a:r>
            <a:r>
              <a:rPr lang="fr-FR" sz="2200" b="1"/>
              <a:t>titre à un compte 131 ou 132</a:t>
            </a:r>
            <a:r>
              <a:rPr lang="fr-FR" sz="2200"/>
              <a:t> selon la nature de l’opération (</a:t>
            </a:r>
            <a:r>
              <a:rPr lang="fr-FR" sz="2200" i="1"/>
              <a:t>13156 ou 13256</a:t>
            </a:r>
            <a:r>
              <a:rPr lang="fr-FR" sz="2200"/>
              <a:t>)</a:t>
            </a:r>
          </a:p>
          <a:p>
            <a:pPr lvl="0" rtl="0">
              <a:spcBef>
                <a:spcPts val="0"/>
              </a:spcBef>
            </a:pPr>
            <a:r>
              <a:rPr lang="fr-FR" sz="2200"/>
              <a:t>L’attribution de compensation </a:t>
            </a:r>
            <a:r>
              <a:rPr lang="fr-FR" sz="2200" b="1"/>
              <a:t>reversée</a:t>
            </a:r>
            <a:r>
              <a:rPr lang="fr-FR" sz="2200"/>
              <a:t> par la commune à l’EPCI doit donner lieu à l’émission d’un </a:t>
            </a:r>
            <a:r>
              <a:rPr lang="fr-FR" sz="2200" b="1"/>
              <a:t>mandat au compte 2046</a:t>
            </a:r>
            <a:r>
              <a:rPr lang="fr-FR" sz="2200"/>
              <a:t> (les crédits budgétaires doivent avoir été votés). Il s’agit d’une dépense obligatoire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930CA-2C12-BFD5-905B-996FF66A31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 sz="3200" b="1">
                <a:solidFill>
                  <a:srgbClr val="000000"/>
                </a:solidFill>
              </a:rPr>
              <a:t>La révision des AC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67089A-D1C0-6508-1164-711C9D5AA50A}"/>
              </a:ext>
            </a:extLst>
          </p:cNvPr>
          <p:cNvSpPr txBox="1"/>
          <p:nvPr/>
        </p:nvSpPr>
        <p:spPr>
          <a:xfrm>
            <a:off x="306000" y="1870560"/>
            <a:ext cx="10159200" cy="4433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On peut distinguer les cas de révision suivants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200" b="0" i="0" u="sng" strike="noStrike" kern="1200" cap="none">
              <a:ln>
                <a:noFill/>
              </a:ln>
              <a:uFillTx/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- la révision libre : montant de l’AC et conditions de révision fixées par délibérations concordantes de l’EPCI et des communes intéressées par la révision.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2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- la révision de l’AC en cas de transfert de compétences nouvelles entre l’EPCI et ses communes membres : se fait au vu d’un rapport de la CLECT évaluant le montant des charges transférées. Seul l’EPCI doit délibérer pour réviser les AC des communes membres.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2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- la révision unilatérale du montant de l’AC en cas de diminution des bases imposables de l’EPCI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1E962E-568E-7811-9108-189AA215B448}"/>
              </a:ext>
            </a:extLst>
          </p:cNvPr>
          <p:cNvSpPr txBox="1"/>
          <p:nvPr/>
        </p:nvSpPr>
        <p:spPr>
          <a:xfrm>
            <a:off x="360000" y="2611080"/>
            <a:ext cx="9972000" cy="18565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>
            <a:spAutoFit/>
          </a:bodyPr>
          <a:lstStyle/>
          <a:p>
            <a:pPr marL="0" marR="0" lvl="0" indent="-300960" algn="ctr" rtl="0" hangingPunct="0">
              <a:buNone/>
              <a:tabLst/>
            </a:pPr>
            <a:r>
              <a:rPr lang="fr-FR" sz="6000" b="1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Lucida Sans" pitchFamily="2"/>
              </a:rPr>
              <a:t>1. La fiscalité directe locale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17857A9-5158-3038-5B8E-737491ABA9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0" y="1713600"/>
            <a:ext cx="6319800" cy="1046159"/>
          </a:xfrm>
        </p:spPr>
        <p:txBody>
          <a:bodyPr vert="horz"/>
          <a:lstStyle/>
          <a:p>
            <a:pPr lvl="0" algn="ctr" rtl="0"/>
            <a:r>
              <a:rPr lang="fr-FR" sz="2800" b="1">
                <a:solidFill>
                  <a:srgbClr val="000000"/>
                </a:solidFill>
                <a:latin typeface="Marianne" pitchFamily="50"/>
              </a:rPr>
              <a:t>Les principaux régimes fiscaux</a:t>
            </a:r>
          </a:p>
          <a:p>
            <a:pPr lvl="0" algn="l" rtl="0"/>
            <a:endParaRPr lang="fr-FR" b="1">
              <a:latin typeface="Marianne" pitchFamily="5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F35C9E-D568-F456-18B0-FEB14ECABA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0" y="2980800"/>
            <a:ext cx="9982800" cy="3812400"/>
          </a:xfrm>
        </p:spPr>
        <p:txBody>
          <a:bodyPr vert="horz"/>
          <a:lstStyle/>
          <a:p>
            <a:pPr lvl="0" algn="l" rtl="0">
              <a:buClr>
                <a:srgbClr val="0066CC"/>
              </a:buClr>
              <a:buSzPct val="75000"/>
              <a:buFont typeface="StarSymbol" pitchFamily="2"/>
              <a:buChar char=""/>
            </a:pPr>
            <a:r>
              <a:rPr lang="fr-FR" sz="2000" b="1" u="sng">
                <a:solidFill>
                  <a:srgbClr val="000000"/>
                </a:solidFill>
                <a:latin typeface="TT2DFA2o00" pitchFamily="18"/>
              </a:rPr>
              <a:t>• </a:t>
            </a:r>
            <a:r>
              <a:rPr lang="fr-FR" sz="2000" b="1" u="sng">
                <a:solidFill>
                  <a:srgbClr val="000000"/>
                </a:solidFill>
                <a:latin typeface="TT2DF62o00" pitchFamily="18"/>
              </a:rPr>
              <a:t>La fiscalité professionnelle unique (FPU)</a:t>
            </a:r>
          </a:p>
          <a:p>
            <a:pPr lvl="0" algn="l" rtl="0">
              <a:buClr>
                <a:srgbClr val="0066CC"/>
              </a:buClr>
              <a:buSzPct val="75000"/>
              <a:buFont typeface="StarSymbol" pitchFamily="2"/>
              <a:buChar char=""/>
            </a:pPr>
            <a:r>
              <a:rPr lang="fr-FR" sz="2000">
                <a:solidFill>
                  <a:srgbClr val="000000"/>
                </a:solidFill>
                <a:latin typeface="TT2DFA2o00" pitchFamily="18"/>
              </a:rPr>
              <a:t>- l’EPCI se substitue de droit à ses communes pour la perception des impositions professionnelles et de la TAFNB</a:t>
            </a:r>
          </a:p>
          <a:p>
            <a:pPr lvl="0" algn="l" rtl="0">
              <a:buClr>
                <a:srgbClr val="0066CC"/>
              </a:buClr>
              <a:buSzPct val="75000"/>
              <a:buFont typeface="StarSymbol" pitchFamily="2"/>
              <a:buChar char=""/>
            </a:pPr>
            <a:r>
              <a:rPr lang="fr-FR" sz="2000">
                <a:solidFill>
                  <a:srgbClr val="000000"/>
                </a:solidFill>
                <a:latin typeface="TT2DFA2o00" pitchFamily="18"/>
              </a:rPr>
              <a:t>- il perçoit de droit une fiscalité additionnelle à ses communes sur la TH et les TF</a:t>
            </a:r>
          </a:p>
          <a:p>
            <a:pPr lvl="0" algn="l" rtl="0">
              <a:buClr>
                <a:srgbClr val="0066CC"/>
              </a:buClr>
              <a:buSzPct val="75000"/>
              <a:buFont typeface="StarSymbol" pitchFamily="2"/>
              <a:buChar char=""/>
            </a:pPr>
            <a:endParaRPr lang="fr-FR" sz="2000">
              <a:solidFill>
                <a:srgbClr val="000000"/>
              </a:solidFill>
              <a:latin typeface="TT2DFA2o00" pitchFamily="18"/>
            </a:endParaRPr>
          </a:p>
          <a:p>
            <a:pPr lvl="0" algn="l" rtl="0">
              <a:buClr>
                <a:srgbClr val="0066CC"/>
              </a:buClr>
              <a:buSzPct val="75000"/>
              <a:buFont typeface="StarSymbol" pitchFamily="2"/>
              <a:buChar char=""/>
            </a:pPr>
            <a:r>
              <a:rPr lang="fr-FR" sz="2000" b="1" u="sng">
                <a:solidFill>
                  <a:srgbClr val="000000"/>
                </a:solidFill>
                <a:latin typeface="TT2DFA2o00" pitchFamily="18"/>
              </a:rPr>
              <a:t>• </a:t>
            </a:r>
            <a:r>
              <a:rPr lang="fr-FR" sz="2000" b="1" u="sng">
                <a:solidFill>
                  <a:srgbClr val="000000"/>
                </a:solidFill>
                <a:latin typeface="TT2DF62o00" pitchFamily="18"/>
              </a:rPr>
              <a:t>La fiscalité additionnelle (FA)</a:t>
            </a:r>
          </a:p>
          <a:p>
            <a:pPr lvl="0" algn="l" rtl="0">
              <a:buClr>
                <a:srgbClr val="0066CC"/>
              </a:buClr>
              <a:buSzPct val="75000"/>
              <a:buFont typeface="StarSymbol" pitchFamily="2"/>
              <a:buChar char=""/>
            </a:pPr>
            <a:r>
              <a:rPr lang="fr-FR" sz="2000">
                <a:solidFill>
                  <a:srgbClr val="000000"/>
                </a:solidFill>
                <a:latin typeface="TT2DF62o00" pitchFamily="18"/>
              </a:rPr>
              <a:t>- Les communes perçoivent un produit de la fiscalité professionnelle</a:t>
            </a:r>
          </a:p>
          <a:p>
            <a:pPr lvl="0" algn="l" rtl="0">
              <a:buClr>
                <a:srgbClr val="0066CC"/>
              </a:buClr>
              <a:buSzPct val="75000"/>
              <a:buFont typeface="StarSymbol" pitchFamily="2"/>
              <a:buChar char=""/>
            </a:pPr>
            <a:r>
              <a:rPr lang="fr-FR" sz="2000">
                <a:solidFill>
                  <a:srgbClr val="000000"/>
                </a:solidFill>
                <a:latin typeface="TT2DFA2o00" pitchFamily="18"/>
              </a:rPr>
              <a:t>- l’EPCI perçoit de droit une fiscalité additionnelle à ses communes sur la TH, les TF et la CFE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B0DBD94-5C98-FB54-C68C-79EEA068AF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0" y="1713600"/>
            <a:ext cx="6480000" cy="1044000"/>
          </a:xfrm>
        </p:spPr>
        <p:txBody>
          <a:bodyPr vert="horz"/>
          <a:lstStyle/>
          <a:p>
            <a:pPr lvl="0" algn="ctr" rtl="0"/>
            <a:r>
              <a:rPr lang="fr-FR" b="1">
                <a:solidFill>
                  <a:srgbClr val="000000"/>
                </a:solidFill>
                <a:latin typeface="Marianne" pitchFamily="50"/>
              </a:rPr>
              <a:t>Les avances de fiscalité</a:t>
            </a:r>
          </a:p>
          <a:p>
            <a:pPr lvl="0" algn="l" rtl="0"/>
            <a:endParaRPr lang="fr-FR" b="1">
              <a:latin typeface="Marianne" pitchFamily="5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38B5E9-2672-A320-6177-D212DC5626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0" y="2386800"/>
            <a:ext cx="10166400" cy="4467600"/>
          </a:xfrm>
        </p:spPr>
        <p:txBody>
          <a:bodyPr vert="horz"/>
          <a:lstStyle/>
          <a:p>
            <a:pPr lvl="0" indent="-300960" algn="l" rtl="0"/>
            <a:r>
              <a:rPr lang="fr-FR" sz="2600"/>
              <a:t>  Les avances de fiscalité sont versées mensuellement, la trésorerie des collectivités doit être alimentée de ces montants le 20 de chaque mois (sauf en janvier: le 25)</a:t>
            </a:r>
          </a:p>
          <a:p>
            <a:pPr lvl="0" indent="-300960" algn="l" rtl="0"/>
            <a:r>
              <a:rPr lang="fr-FR" sz="2600"/>
              <a:t>- </a:t>
            </a:r>
            <a:r>
              <a:rPr lang="fr-FR" sz="2600" b="1" u="sng"/>
              <a:t>De janvier à juin</a:t>
            </a:r>
            <a:r>
              <a:rPr lang="fr-FR" sz="2600"/>
              <a:t> : elles se basent sur les données définitives de l’année précédente</a:t>
            </a:r>
          </a:p>
          <a:p>
            <a:pPr lvl="0" indent="-300960" algn="l" rtl="0"/>
            <a:r>
              <a:rPr lang="fr-FR" sz="2600"/>
              <a:t>- </a:t>
            </a:r>
            <a:r>
              <a:rPr lang="fr-FR" sz="2600" b="1" u="sng"/>
              <a:t>De juillet à novembre</a:t>
            </a:r>
            <a:r>
              <a:rPr lang="fr-FR" sz="2600"/>
              <a:t> : elles prennent en compte les bases prévisionnelles de l’année en cours et les nouveaux taux de fiscalité votés par la collectivité (ajustement en juillet en fonction des taux votés)</a:t>
            </a:r>
          </a:p>
          <a:p>
            <a:pPr lvl="0" indent="-300960" algn="l" rtl="0"/>
            <a:r>
              <a:rPr lang="fr-FR" sz="2600"/>
              <a:t>- </a:t>
            </a:r>
            <a:r>
              <a:rPr lang="fr-FR" sz="2600" b="1" u="sng"/>
              <a:t>En décembre</a:t>
            </a:r>
            <a:r>
              <a:rPr lang="fr-FR" sz="2600"/>
              <a:t> : elles prennent en compte les données définitives issues des rôles généraux d’imposition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62A502-A65F-6C84-0F47-39A3D7B600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0" y="1713600"/>
            <a:ext cx="9921600" cy="673200"/>
          </a:xfrm>
        </p:spPr>
        <p:txBody>
          <a:bodyPr vert="horz"/>
          <a:lstStyle/>
          <a:p>
            <a:pPr lvl="0" algn="ctr" rtl="0"/>
            <a:r>
              <a:rPr lang="fr-FR">
                <a:solidFill>
                  <a:srgbClr val="000000"/>
                </a:solidFill>
              </a:rPr>
              <a:t>Les prélèvements sur les avances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2EB9125E-36F3-6A0A-7DF6-2FBE9BAACB7C}"/>
              </a:ext>
            </a:extLst>
          </p:cNvPr>
          <p:cNvSpPr/>
          <p:nvPr/>
        </p:nvSpPr>
        <p:spPr>
          <a:xfrm>
            <a:off x="183600" y="2386800"/>
            <a:ext cx="10076400" cy="4467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EFEF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fr-FR" sz="2400" kern="12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8E2A13-4CD1-3D0F-6E9F-F1D132D8DCDC}"/>
              </a:ext>
            </a:extLst>
          </p:cNvPr>
          <p:cNvSpPr txBox="1"/>
          <p:nvPr/>
        </p:nvSpPr>
        <p:spPr>
          <a:xfrm>
            <a:off x="550800" y="2692800"/>
            <a:ext cx="9608400" cy="3916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Ils peuvent avoir différentes origines :FNGIR, FPIC, TASCOM, dégrèvements jeunes agriculteurs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Point d’attention : les crédits budgétaires doivent avoir été prévus au budget de la commune afin de pouvoir honorer les prélèvements. Le mandatement de ces prélèvements doit se faire au fil de l’eau.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2A1D2B-E6AB-89BF-C7B8-B6887F3E6E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0" y="1713600"/>
            <a:ext cx="9921600" cy="673200"/>
          </a:xfrm>
        </p:spPr>
        <p:txBody>
          <a:bodyPr vert="horz"/>
          <a:lstStyle/>
          <a:p>
            <a:pPr lvl="0" algn="ctr" rtl="0"/>
            <a:r>
              <a:rPr lang="fr-FR">
                <a:solidFill>
                  <a:srgbClr val="000000"/>
                </a:solidFill>
              </a:rPr>
              <a:t>Les ordres de reversement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363F0518-7487-0CDE-AC98-27F9B339F3DA}"/>
              </a:ext>
            </a:extLst>
          </p:cNvPr>
          <p:cNvSpPr/>
          <p:nvPr/>
        </p:nvSpPr>
        <p:spPr>
          <a:xfrm>
            <a:off x="183600" y="2386800"/>
            <a:ext cx="10076400" cy="4467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EFEF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fr-FR" sz="2400" kern="12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93850A-B4C7-5CCD-EC32-BDDE1C92E416}"/>
              </a:ext>
            </a:extLst>
          </p:cNvPr>
          <p:cNvSpPr txBox="1"/>
          <p:nvPr/>
        </p:nvSpPr>
        <p:spPr>
          <a:xfrm>
            <a:off x="550800" y="2692800"/>
            <a:ext cx="9608400" cy="3916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Ils peuvent avoir différentes origines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- Un ajustement des avances à la baisse entraînant un montant annuel inférieur au montant déjà versé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- Un prélèvement (FNGIR par exemple) supérieur au montant annuel des avances de fiscalité restant à verser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058A48-C7B7-B6FC-684E-3AD7761F4B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fr-FR" sz="3200">
                <a:solidFill>
                  <a:srgbClr val="000000"/>
                </a:solidFill>
              </a:rPr>
              <a:t>Le vote des taux et l’état 1259 (commune)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CD7A83E-F3D8-8FD2-82A8-2364F494C7E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200" y="1101600"/>
            <a:ext cx="10674000" cy="645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4A2A8-0C7A-08D1-73A5-BA51FF4E6F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FBEA254-6235-E7DE-9133-6686F3D036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692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ge d'accuei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ommair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itr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Niveau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1027</Words>
  <Application>Microsoft Office PowerPoint</Application>
  <PresentationFormat>Grand écran</PresentationFormat>
  <Paragraphs>104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33" baseType="lpstr">
      <vt:lpstr>Aptos</vt:lpstr>
      <vt:lpstr>Arial</vt:lpstr>
      <vt:lpstr>Liberation Sans</vt:lpstr>
      <vt:lpstr>Liberation Serif</vt:lpstr>
      <vt:lpstr>Marianne</vt:lpstr>
      <vt:lpstr>StarSymbol</vt:lpstr>
      <vt:lpstr>TT2DF62o00</vt:lpstr>
      <vt:lpstr>TT2DFA2o00</vt:lpstr>
      <vt:lpstr>Page d'accueil</vt:lpstr>
      <vt:lpstr>Sommaire</vt:lpstr>
      <vt:lpstr>Titre 1</vt:lpstr>
      <vt:lpstr>Niveau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vote des taux et l’état 1259 (commune)</vt:lpstr>
      <vt:lpstr>Présentation PowerPoint</vt:lpstr>
      <vt:lpstr>Le vote des taux et l’état 1259 (EPCI)</vt:lpstr>
      <vt:lpstr>Présentation PowerPoint</vt:lpstr>
      <vt:lpstr> </vt:lpstr>
      <vt:lpstr>La réforme de la taxe d’habitation</vt:lpstr>
      <vt:lpstr>Présentation PowerPoint</vt:lpstr>
      <vt:lpstr>Exonération de 50 % des locaux industriels</vt:lpstr>
      <vt:lpstr>Suppression de la CVAE</vt:lpstr>
      <vt:lpstr> </vt:lpstr>
      <vt:lpstr>Définition</vt:lpstr>
      <vt:lpstr>Les principes</vt:lpstr>
      <vt:lpstr>L’émission des titres et mandats</vt:lpstr>
      <vt:lpstr>La révision des 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INFO2</dc:creator>
  <cp:lastModifiedBy>INFORMATIQUE</cp:lastModifiedBy>
  <cp:revision>34</cp:revision>
  <cp:lastPrinted>2024-06-07T09:02:48Z</cp:lastPrinted>
  <dcterms:created xsi:type="dcterms:W3CDTF">2024-06-04T15:55:57Z</dcterms:created>
  <dcterms:modified xsi:type="dcterms:W3CDTF">2025-03-11T11:50:31Z</dcterms:modified>
</cp:coreProperties>
</file>